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1"/>
  </p:sldMasterIdLst>
  <p:notesMasterIdLst>
    <p:notesMasterId r:id="rId24"/>
  </p:notesMasterIdLst>
  <p:sldIdLst>
    <p:sldId id="256" r:id="rId2"/>
    <p:sldId id="257" r:id="rId3"/>
    <p:sldId id="284" r:id="rId4"/>
    <p:sldId id="285" r:id="rId5"/>
    <p:sldId id="259" r:id="rId6"/>
    <p:sldId id="278" r:id="rId7"/>
    <p:sldId id="286" r:id="rId8"/>
    <p:sldId id="287" r:id="rId9"/>
    <p:sldId id="279" r:id="rId10"/>
    <p:sldId id="27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6"/>
  </p:normalViewPr>
  <p:slideViewPr>
    <p:cSldViewPr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95" d="100"/>
          <a:sy n="95" d="100"/>
        </p:scale>
        <p:origin x="-2004" y="137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399C1-1AD0-4F55-8D9A-73C5379E2386}" type="datetimeFigureOut">
              <a:rPr lang="bg-BG" smtClean="0"/>
              <a:t>6.10.19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bg-BG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B8292-685D-4015-9DC0-40282E6BF7E5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093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9B8292-685D-4015-9DC0-40282E6BF7E5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6861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5459" y="959313"/>
            <a:ext cx="5760741" cy="257189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5459" y="3531205"/>
            <a:ext cx="5760741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91BB-F92B-4DC1-8D85-6DDE45AF2205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5459" y="329308"/>
            <a:ext cx="3392144" cy="30920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86200" y="131730"/>
            <a:ext cx="802005" cy="503578"/>
          </a:xfrm>
        </p:spPr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370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47243-C9D0-40DE-86D7-885E785C9D48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5628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447" y="796298"/>
            <a:ext cx="1103027" cy="466256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1910" y="796298"/>
            <a:ext cx="5301095" cy="466256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391A3-76CF-4BBB-BE09-9ED1D06C317F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59215" b="36435"/>
          <a:stretch/>
        </p:blipFill>
        <p:spPr>
          <a:xfrm rot="5400000">
            <a:off x="5605390" y="3050294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854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2712-C79B-4DDE-8CDF-FE99E3CC80A4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623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59" y="1756130"/>
            <a:ext cx="5764142" cy="2050066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5460" y="3806196"/>
            <a:ext cx="576414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6040A-D0F7-4382-945F-F816BCDDFC3B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7908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59" y="959314"/>
            <a:ext cx="6564015" cy="10441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5459" y="2172548"/>
            <a:ext cx="3125871" cy="327894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3822" y="2172548"/>
            <a:ext cx="3125652" cy="327894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5A-D22A-4AED-883B-A25D9F1F381A}" type="datetime1">
              <a:rPr lang="bg-BG" smtClean="0"/>
              <a:t>6.10.19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761742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652" y="959903"/>
            <a:ext cx="6571344" cy="10446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8131" y="2169094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131" y="2973815"/>
            <a:ext cx="3125766" cy="24916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3822" y="2172548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3822" y="2971035"/>
            <a:ext cx="3125652" cy="248498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5A-D22A-4AED-883B-A25D9F1F381A}" type="datetime1">
              <a:rPr lang="bg-BG" smtClean="0"/>
              <a:t>6.10.19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3916748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105CB-ACD2-43F3-B471-16082264B31C}" type="datetime1">
              <a:rPr lang="bg-BG" smtClean="0"/>
              <a:t>6.10.19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020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DF98F-4B83-4978-A7E3-8619226B46B3}" type="datetime1">
              <a:rPr lang="bg-BG" smtClean="0"/>
              <a:t>6.10.19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384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041" y="959313"/>
            <a:ext cx="2425950" cy="224205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9877" y="960890"/>
            <a:ext cx="3828178" cy="4496910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041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CE354-3F86-4543-B452-6A26075B2A58}" type="datetime1">
              <a:rPr lang="bg-BG" smtClean="0"/>
              <a:t>6.10.19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4702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2077" y="1129512"/>
            <a:ext cx="3386166" cy="191848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1420" y="3057166"/>
            <a:ext cx="3390817" cy="209256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92" y="5469857"/>
            <a:ext cx="3393977" cy="320123"/>
          </a:xfrm>
        </p:spPr>
        <p:txBody>
          <a:bodyPr/>
          <a:lstStyle>
            <a:lvl1pPr algn="l">
              <a:defRPr/>
            </a:lvl1pPr>
          </a:lstStyle>
          <a:p>
            <a:fld id="{CD1EF65A-D22A-4AED-883B-A25D9F1F381A}" type="datetime1">
              <a:rPr lang="bg-BG" smtClean="0"/>
              <a:t>6.10.19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459" y="318641"/>
            <a:ext cx="2601032" cy="320931"/>
          </a:xfrm>
        </p:spPr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26491" y="131730"/>
            <a:ext cx="795746" cy="503578"/>
          </a:xfrm>
        </p:spPr>
        <p:txBody>
          <a:bodyPr/>
          <a:lstStyle/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70363" b="36435"/>
          <a:stretch/>
        </p:blipFill>
        <p:spPr>
          <a:xfrm>
            <a:off x="1125460" y="643464"/>
            <a:ext cx="339242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0342862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854"/>
            <a:ext cx="9144000" cy="7429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468769"/>
            <a:ext cx="9144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/>
          <p:cNvCxnSpPr/>
          <p:nvPr/>
        </p:nvCxnSpPr>
        <p:spPr>
          <a:xfrm>
            <a:off x="0" y="6121005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8684" y="956172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8684" y="2167385"/>
            <a:ext cx="6571343" cy="3288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21309" y="330371"/>
            <a:ext cx="2368292" cy="304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EF65A-D22A-4AED-883B-A25D9F1F381A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8684" y="329308"/>
            <a:ext cx="3388498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3728" y="131730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4D49615-FEF9-4770-8A81-2D7251AE40B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03718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hyperlink" Target="http://translate.googleusercontent.com/translate_c?hl=bg&amp;ie=UTF8&amp;langpair=auto|bg&amp;rurl=translate.google.com&amp;tbb=1&amp;twu=1&amp;u=http://www.wallonie.be/en/decouvrir/decouvrir_wallonie/culture.shtml&amp;usg=ALkJrhjH4y_0RfuNstEXwepaR7TDS_dxGg" TargetMode="External"/><Relationship Id="rId7" Type="http://schemas.openxmlformats.org/officeDocument/2006/relationships/hyperlink" Target="http://translate.googleusercontent.com/translate_c?hl=bg&amp;ie=UTF8&amp;langpair=auto|bg&amp;rurl=translate.google.com&amp;tbb=1&amp;twu=1&amp;u=http://194.78.155.56/dglive/&amp;usg=ALkJrhgYBtCcP2860WUTHbTAsmYtf17_6A" TargetMode="External"/><Relationship Id="rId2" Type="http://schemas.openxmlformats.org/officeDocument/2006/relationships/hyperlink" Target="http://translate.googleusercontent.com/translate_c?hl=bg&amp;ie=UTF8&amp;langpair=auto|bg&amp;rurl=translate.google.com&amp;tbb=1&amp;twu=1&amp;u=http://www.flanders.be/&amp;usg=ALkJrhg4ljh1LUn9lUTSYaVWps1O9Dqfn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nslate.googleusercontent.com/translate_c?hl=bg&amp;ie=UTF8&amp;langpair=auto|bg&amp;rurl=translate.google.com&amp;tbb=1&amp;twu=1&amp;u=http://www.cfwb.be/default2.asp&amp;usg=ALkJrhhRel2UsFzIdvCt3TUZzGgfWEN_pg" TargetMode="External"/><Relationship Id="rId5" Type="http://schemas.openxmlformats.org/officeDocument/2006/relationships/hyperlink" Target="http://translate.googleusercontent.com/translate_c?hl=bg&amp;ie=UTF8&amp;langpair=auto|bg&amp;rurl=translate.google.com&amp;tbb=1&amp;twu=1&amp;u=http://www.wvc.vlaanderen.be/cultuur/&amp;usg=ALkJrhiDZtnAppLM9dwoFhG3ieSPROrh4w" TargetMode="External"/><Relationship Id="rId4" Type="http://schemas.openxmlformats.org/officeDocument/2006/relationships/hyperlink" Target="http://translate.googleusercontent.com/translate_c?hl=bg&amp;ie=UTF8&amp;langpair=auto|bg&amp;rurl=translate.google.com&amp;tbb=1&amp;twu=1&amp;u=http://www.bruxelles.irisnet.be/&amp;usg=ALkJrhhGVDC-H2yCpY-JcCGD4LCOsIcNKA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translate.googleusercontent.com/translate_c?hl=bg&amp;ie=UTF8&amp;langpair=auto|bg&amp;rurl=translate.google.com&amp;tbb=1&amp;twu=1&amp;u=http://wwwinaem.mcu.es/&amp;usg=ALkJrhhQu8WhC8aWB2xAHPBstG9ro_0kUw" TargetMode="External"/><Relationship Id="rId3" Type="http://schemas.openxmlformats.org/officeDocument/2006/relationships/hyperlink" Target="http://translate.googleusercontent.com/translate_c?hl=bg&amp;ie=UTF8&amp;langpair=auto|bg&amp;rurl=translate.google.com&amp;tbb=1&amp;twu=1&amp;u=http://www.mae.es/&amp;usg=ALkJrhgcDPezxyszsZBgpcQYrRqjuMSoeA" TargetMode="External"/><Relationship Id="rId7" Type="http://schemas.openxmlformats.org/officeDocument/2006/relationships/hyperlink" Target="http://translate.googleusercontent.com/translate_c?hl=bg&amp;ie=UTF8&amp;langpair=auto|bg&amp;rurl=translate.google.com&amp;tbb=1&amp;twu=1&amp;u=http://agora.mcu.es/libro/&amp;usg=ALkJrhh8o0tHAEa2-bJtZmGBmq_aDcBJGQ" TargetMode="External"/><Relationship Id="rId2" Type="http://schemas.openxmlformats.org/officeDocument/2006/relationships/hyperlink" Target="http://translate.googleusercontent.com/translate_c?hl=bg&amp;ie=UTF8&amp;langpair=auto|bg&amp;rurl=translate.google.com&amp;tbb=1&amp;twu=1&amp;u=http://www.mcu.es/&amp;usg=ALkJrhhDDpxieKWb5bYcGEZyW_SfO0zxr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nslate.googleusercontent.com/translate_c?hl=bg&amp;ie=UTF8&amp;langpair=auto|bg&amp;rurl=translate.google.com&amp;tbb=1&amp;twu=1&amp;u=http://www.cultura.mecd.es/patrimonio/index.html&amp;usg=ALkJrhhe-YXdGcvsEPLUG-Anbt1eMk96Aw" TargetMode="External"/><Relationship Id="rId5" Type="http://schemas.openxmlformats.org/officeDocument/2006/relationships/hyperlink" Target="http://translate.googleusercontent.com/translate_c?hl=bg&amp;ie=UTF8&amp;langpair=auto|bg&amp;rurl=translate.google.com&amp;tbb=1&amp;twu=1&amp;u=http://atlasgeo.span.ch/flags/anglais/html/Ecommunitiesspain.htm&amp;usg=ALkJrhgfTyacLOkGMDIshHCTUuS013ioxQ" TargetMode="External"/><Relationship Id="rId4" Type="http://schemas.openxmlformats.org/officeDocument/2006/relationships/hyperlink" Target="http://translate.googleusercontent.com/translate_c?hl=bg&amp;ie=UTF8&amp;langpair=auto|bg&amp;rurl=translate.google.com&amp;tbb=1&amp;twu=1&amp;u=http://www.cultura.mecd.es/cooperacion/index.html&amp;usg=ALkJrhhbZZfZGM3eGNz9VmGa8XAJAhYwLQ" TargetMode="External"/><Relationship Id="rId9" Type="http://schemas.openxmlformats.org/officeDocument/2006/relationships/image" Target="../media/image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late.googleusercontent.com/translate_c?hl=bg&amp;ie=UTF8&amp;langpair=auto|bg&amp;rurl=translate.google.com&amp;tbb=1&amp;twu=1&amp;u=http://www.taiteenkeskustoimikunta.fi/&amp;usg=ALkJrhhaaSNHCtiVVwmCLNuLI9rzpQtERw" TargetMode="External"/><Relationship Id="rId2" Type="http://schemas.openxmlformats.org/officeDocument/2006/relationships/hyperlink" Target="http://translate.googleusercontent.com/translate_c?hl=bg&amp;ie=UTF8&amp;langpair=auto|bg&amp;rurl=translate.google.com&amp;tbb=1&amp;twu=1&amp;u=http://www.minedu.fi/minedu/index.html&amp;usg=ALkJrhjvAxuOiANY5_lYTGnjciJYhN0tM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translate.googleusercontent.com/translate_c?hl=bg&amp;ie=UTF8&amp;langpair=auto|bg&amp;rurl=translate.google.com&amp;tbb=1&amp;twu=1&amp;u=http://www.culture.gouv.fr/&amp;usg=ALkJrhjoFc4ff-701y1EkA3B0pRXbpCcdw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translate.googleusercontent.com/translate_c?hl=bg&amp;ie=UTF8&amp;langpair=auto|bg&amp;rurl=translate.google.com&amp;tbb=1&amp;twu=1&amp;u=http://www.modernart.ie/&amp;usg=ALkJrhgUIF-r5mCDSauJyaFIi0Xn4WTEaw" TargetMode="External"/><Relationship Id="rId3" Type="http://schemas.openxmlformats.org/officeDocument/2006/relationships/hyperlink" Target="http://translate.googleusercontent.com/translate_c?hl=bg&amp;ie=UTF8&amp;langpair=auto|bg&amp;rurl=translate.google.com&amp;tbb=1&amp;twu=1&amp;u=http://www.dast.gov.ie/What%20We%20Do/Cultural%20Institutions/wwd_natcultinst.htm&amp;usg=ALkJrhh6SX36zGw46UQyMz4A7pzlDspRYQ" TargetMode="External"/><Relationship Id="rId7" Type="http://schemas.openxmlformats.org/officeDocument/2006/relationships/hyperlink" Target="http://translate.googleusercontent.com/translate_c?hl=bg&amp;ie=UTF8&amp;langpair=auto|bg&amp;rurl=translate.google.com&amp;tbb=1&amp;twu=1&amp;u=http://www.museum.ie/&amp;usg=ALkJrhhigUPI5tj-6i2RMkD0ghEsXchrTw" TargetMode="External"/><Relationship Id="rId12" Type="http://schemas.openxmlformats.org/officeDocument/2006/relationships/image" Target="../media/image12.gif"/><Relationship Id="rId2" Type="http://schemas.openxmlformats.org/officeDocument/2006/relationships/hyperlink" Target="http://translate.googleusercontent.com/translate_c?hl=bg&amp;ie=UTF8&amp;langpair=auto|bg&amp;rurl=translate.google.com&amp;tbb=1&amp;twu=1&amp;u=http://www.arts-sport-tourism.gov.ie/&amp;usg=ALkJrhj6TvzcjwMMN7QfbZh9tZx0wlY83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nslate.googleusercontent.com/translate_c?hl=bg&amp;ie=UTF8&amp;langpair=auto|bg&amp;rurl=translate.google.com&amp;tbb=1&amp;twu=1&amp;u=http://www.nli.ie/&amp;usg=ALkJrhiGwExis-Pw1lGndytCPvg922wQqA" TargetMode="External"/><Relationship Id="rId11" Type="http://schemas.openxmlformats.org/officeDocument/2006/relationships/hyperlink" Target="http://translate.googleusercontent.com/translate_c?hl=bg&amp;ie=UTF8&amp;langpair=auto|bg&amp;rurl=translate.google.com&amp;tbb=1&amp;twu=1&amp;u=http://www.arts-sport-tourism.gov.ie/What%20We%20Do/Cultural%20Institutions/wwd_cnci.htm&amp;usg=ALkJrhiTbVUvr9jVqJ8vMMlXPzQHl0CxAw" TargetMode="External"/><Relationship Id="rId5" Type="http://schemas.openxmlformats.org/officeDocument/2006/relationships/hyperlink" Target="http://translate.googleusercontent.com/translate_c?hl=bg&amp;ie=UTF8&amp;langpair=auto|bg&amp;rurl=translate.google.com&amp;tbb=1&amp;twu=1&amp;u=http://www.nationalgallery.ie/&amp;usg=ALkJrhh9lLxeeUGJF-GNwfYsF4DAWolTuA" TargetMode="External"/><Relationship Id="rId10" Type="http://schemas.openxmlformats.org/officeDocument/2006/relationships/hyperlink" Target="http://translate.googleusercontent.com/translate_c?hl=bg&amp;ie=UTF8&amp;langpair=auto|bg&amp;rurl=translate.google.com&amp;tbb=1&amp;twu=1&amp;u=http://www.nch.ie/&amp;usg=ALkJrhhDmobqa63aLCXLw1hPG8BvrmrZSw" TargetMode="External"/><Relationship Id="rId4" Type="http://schemas.openxmlformats.org/officeDocument/2006/relationships/hyperlink" Target="http://translate.googleusercontent.com/translate_c?hl=bg&amp;ie=UTF8&amp;langpair=auto|bg&amp;rurl=translate.google.com&amp;tbb=1&amp;twu=1&amp;u=http://www.nationalarchives.ie/&amp;usg=ALkJrhgATLSlapQVurZk1Mg0RLJcZSpCBg" TargetMode="External"/><Relationship Id="rId9" Type="http://schemas.openxmlformats.org/officeDocument/2006/relationships/hyperlink" Target="http://translate.googleusercontent.com/translate_c?hl=bg&amp;ie=UTF8&amp;langpair=auto|bg&amp;rurl=translate.google.com&amp;tbb=1&amp;twu=1&amp;u=http://www.cbl.ie/&amp;usg=ALkJrhjoaX0tDzjzKxBXweGOF6moT16TN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translate.googleusercontent.com/translate_c?hl=bg&amp;ie=UTF8&amp;langpair=auto|bg&amp;rurl=translate.google.com&amp;tbb=1&amp;twu=1&amp;u=http://www.esteri.it/eng/2_11_177.asp&amp;usg=ALkJrhhdUhfaCzKb8SE76dhbe94wxf5G4A" TargetMode="External"/><Relationship Id="rId2" Type="http://schemas.openxmlformats.org/officeDocument/2006/relationships/hyperlink" Target="http://translate.googleusercontent.com/translate_c?hl=bg&amp;ie=UTF8&amp;langpair=auto|bg&amp;rurl=translate.google.com&amp;tbb=1&amp;twu=1&amp;u=http://www.esteri.it/eng/index.asp&amp;usg=ALkJrhj2pGuai1CjD3CPRHCKOcSRi2GFP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hyperlink" Target="http://translate.googleusercontent.com/translate_c?hl=bg&amp;ie=UTF8&amp;langpair=auto|bg&amp;rurl=translate.google.com&amp;tbb=1&amp;twu=1&amp;u=http://www.beniculturali.it/default.asp?versione=Inglese&amp;from=1&amp;usg=ALkJrhhzLPasNP2wzqcVZ7425RMVUeb6_Q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culture-in-eu-external-relations_en.htm&amp;usg=ALkJrhjbhCpEKo1eH91kE89qD_0WCkblgQ" TargetMode="External"/><Relationship Id="rId3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intercultural-dialogue-in-the-spotlight_en.htm&amp;usg=ALkJrhgzpqIeey9ZocsOQqUxKP_JLOvk1g" TargetMode="External"/><Relationship Id="rId7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culture-and-regional-development_en.htm&amp;usg=ALkJrhg8hZVzqx3gHf8ARIF42kJqi6BC6A" TargetMode="External"/><Relationship Id="rId2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european-agenda_en.htm&amp;usg=ALkJrhh77LHyDMpBTST8n24vVxymAZp5j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cultural-heritage_en.htm&amp;usg=ALkJrhi99EGSIJnQ8LzwppNwZ6NXTt_vkA" TargetMode="External"/><Relationship Id="rId5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skills-mobility_en.htm&amp;usg=ALkJrhjdMd90DinS4k5tLJiXxTE2cD5CSw" TargetMode="External"/><Relationship Id="rId10" Type="http://schemas.openxmlformats.org/officeDocument/2006/relationships/image" Target="../media/image4.gif"/><Relationship Id="rId4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cultural-and-creative-industries_en.htm&amp;usg=ALkJrhiJVeh1KwNWvqQBBfYeAW_M0ge2kA" TargetMode="External"/><Relationship Id="rId9" Type="http://schemas.openxmlformats.org/officeDocument/2006/relationships/hyperlink" Target="http://translate.googleusercontent.com/translate_c?hl=bg&amp;ie=UTF8&amp;langpair=auto|bg&amp;rurl=translate.google.com&amp;tbb=1&amp;twu=1&amp;u=http://ec.europa.eu/culture/our-policy-development/eurostat-essnet-culture_en.htm&amp;usg=ALkJrhh27fTdC47exTnvUvo__rT1En9sj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hyperlink" Target="https://ec.europa.eu/regional_policy/sources/activity/statistics/2007_culture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nterprise/initiatives/cosme/index_en.htm" TargetMode="External"/><Relationship Id="rId7" Type="http://schemas.openxmlformats.org/officeDocument/2006/relationships/image" Target="../media/image4.gif"/><Relationship Id="rId2" Type="http://schemas.openxmlformats.org/officeDocument/2006/relationships/hyperlink" Target="http://ec.europa.eu/programmes/creative-europe/index_en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ciaplatform.eu/" TargetMode="External"/><Relationship Id="rId5" Type="http://schemas.openxmlformats.org/officeDocument/2006/relationships/hyperlink" Target="http://ec.europa.eu/programmes/horizon2020/en/" TargetMode="External"/><Relationship Id="rId4" Type="http://schemas.openxmlformats.org/officeDocument/2006/relationships/hyperlink" Target="http://ec.europa.eu/culture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hyperlink" Target="http://translate.googleusercontent.com/translate_c?hl=bg&amp;ie=UTF8&amp;langpair=auto|bg&amp;rurl=translate.google.com&amp;tbb=1&amp;twu=1&amp;u=http://ec.europa.eu/culture/our-programmes-and-actions/capitals/european-capitals-of-culture_en.htm&amp;usg=ALkJrhg1BujF8pjwIFVuLCbhUJWCtHUC_Q" TargetMode="External"/><Relationship Id="rId7" Type="http://schemas.openxmlformats.org/officeDocument/2006/relationships/hyperlink" Target="http://translate.googleusercontent.com/translate_c?hl=bg&amp;ie=UTF8&amp;langpair=auto|bg&amp;rurl=translate.google.com&amp;tbb=1&amp;twu=1&amp;u=http://ec.europa.eu/culture/our-programmes-and-actions/artist-mobility_en.htm&amp;usg=ALkJrhhwO9xyt11vWzjxl7TRtr6KafH1pw" TargetMode="External"/><Relationship Id="rId2" Type="http://schemas.openxmlformats.org/officeDocument/2006/relationships/hyperlink" Target="http://translate.googleusercontent.com/translate_c?hl=bg&amp;ie=UTF8&amp;langpair=auto|bg&amp;rurl=translate.google.com&amp;tbb=1&amp;twu=1&amp;u=http://ec.europa.eu/culture/our-programmes-and-actions/culture-programme-(2007-2013)_en.htm&amp;usg=ALkJrhg9I65EonrgiNDfZzAnz0w9Rzv2U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ranslate.googleusercontent.com/translate_c?hl=bg&amp;ie=UTF8&amp;langpair=auto|bg&amp;rurl=translate.google.com&amp;tbb=1&amp;twu=1&amp;u=http://ec.europa.eu/culture/our-programmes-and-actions/the-story-of-the-european-year-of-intercultural-dialogue_en.htm&amp;usg=ALkJrhinti6H14Oix1GhvXM1EkCNcPXo-A" TargetMode="External"/><Relationship Id="rId5" Type="http://schemas.openxmlformats.org/officeDocument/2006/relationships/hyperlink" Target="http://translate.googleusercontent.com/translate_c?hl=bg&amp;ie=UTF8&amp;langpair=auto|bg&amp;rurl=translate.google.com&amp;tbb=1&amp;twu=1&amp;u=http://ec.europa.eu/culture/our-programmes-and-actions/label/european-heritage-label_en.htm&amp;usg=ALkJrhglOHl8tLzPgfX-uNM8WEehEocT9Q" TargetMode="External"/><Relationship Id="rId4" Type="http://schemas.openxmlformats.org/officeDocument/2006/relationships/hyperlink" Target="http://translate.googleusercontent.com/translate_c?hl=bg&amp;ie=UTF8&amp;langpair=auto|bg&amp;rurl=translate.google.com&amp;tbb=1&amp;twu=1&amp;u=http://ec.europa.eu/culture/our-programmes-and-actions/heritage-days/european-heritage-days_en.htm&amp;usg=ALkJrhjb25bspf8PEa2zZQ532MdO5ksXtQ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7803" y="1584552"/>
            <a:ext cx="6824441" cy="2537251"/>
          </a:xfrm>
        </p:spPr>
        <p:txBody>
          <a:bodyPr anchor="ctr">
            <a:normAutofit/>
          </a:bodyPr>
          <a:lstStyle/>
          <a:p>
            <a:pPr marL="182880" algn="ctr"/>
            <a:br>
              <a:rPr lang="bg-BG" sz="3900">
                <a:solidFill>
                  <a:srgbClr val="454545"/>
                </a:solidFill>
                <a:latin typeface="Garamond" pitchFamily="18" charset="0"/>
              </a:rPr>
            </a:br>
            <a:r>
              <a:rPr lang="ru-RU" sz="3900" b="1">
                <a:solidFill>
                  <a:srgbClr val="454545"/>
                </a:solidFill>
                <a:latin typeface="Garamond" pitchFamily="18" charset="0"/>
              </a:rPr>
              <a:t>УПРАВЛЕНИЕ НА КУЛТУРНИТЕ ПРОЦЕСИ В РАМКИТЕ НА ЕС</a:t>
            </a:r>
            <a:endParaRPr lang="bg-BG" sz="3900" b="1">
              <a:solidFill>
                <a:srgbClr val="45454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1529" y="4133234"/>
            <a:ext cx="6840715" cy="744373"/>
          </a:xfrm>
        </p:spPr>
        <p:txBody>
          <a:bodyPr>
            <a:normAutofit/>
          </a:bodyPr>
          <a:lstStyle/>
          <a:p>
            <a:pPr algn="ctr"/>
            <a:r>
              <a:rPr lang="bg-BG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Доц. д-р Венцислав Велев</a:t>
            </a:r>
          </a:p>
          <a:p>
            <a:pPr algn="ctr"/>
            <a:endParaRPr lang="bg-BG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333" y="5648550"/>
            <a:ext cx="2625536" cy="309201"/>
          </a:xfrm>
        </p:spPr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0818" y="5647487"/>
            <a:ext cx="3730437" cy="309201"/>
          </a:xfrm>
        </p:spPr>
        <p:txBody>
          <a:bodyPr>
            <a:normAutofit/>
          </a:bodyPr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81430" y="1055617"/>
            <a:ext cx="580913" cy="503578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fld id="{C4D49615-FEF9-4770-8A81-2D7251AE40B7}" type="slidenum">
              <a:rPr lang="bg-BG" smtClean="0"/>
              <a:pPr algn="ctr"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5737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59372"/>
            <a:ext cx="8640960" cy="5061916"/>
          </a:xfrm>
        </p:spPr>
        <p:txBody>
          <a:bodyPr>
            <a:normAutofit fontScale="85000" lnSpcReduction="20000"/>
          </a:bodyPr>
          <a:lstStyle/>
          <a:p>
            <a:pPr marL="45720" lvl="0" indent="0">
              <a:buNone/>
            </a:pPr>
            <a:r>
              <a:rPr lang="bg-BG" sz="2000" b="1" dirty="0"/>
              <a:t>		2. Организации в европейските страни, отговорни за </a:t>
            </a:r>
          </a:p>
          <a:p>
            <a:pPr marL="45720" lvl="0" indent="0">
              <a:buNone/>
            </a:pPr>
            <a:r>
              <a:rPr lang="bg-BG" sz="2000" b="1" dirty="0"/>
              <a:t>		     развитие и управление на културните процеси – </a:t>
            </a:r>
          </a:p>
          <a:p>
            <a:pPr marL="45720" lvl="0" indent="0">
              <a:buNone/>
            </a:pPr>
            <a:r>
              <a:rPr lang="bg-BG" sz="2000" b="1" dirty="0"/>
              <a:t>                                                 </a:t>
            </a:r>
            <a:r>
              <a:rPr lang="bg-BG" sz="2000" b="1" u="sng" dirty="0"/>
              <a:t>подборна извадка</a:t>
            </a:r>
            <a:endParaRPr lang="en-US" sz="2000" u="sng" dirty="0"/>
          </a:p>
          <a:p>
            <a:r>
              <a:rPr lang="bg-BG" sz="2000" dirty="0"/>
              <a:t>Германия</a:t>
            </a:r>
          </a:p>
          <a:p>
            <a:pPr marL="45720" indent="0">
              <a:buNone/>
            </a:pPr>
            <a:r>
              <a:rPr lang="bg-BG" sz="2000" dirty="0"/>
              <a:t>Във Федерална република Германия, централното правителство, на провинциите и местните власти заедно формират системата на публичната политика в областта на културата. </a:t>
            </a:r>
          </a:p>
          <a:p>
            <a:pPr marL="45720" indent="0">
              <a:buNone/>
            </a:pPr>
            <a:r>
              <a:rPr lang="bg-BG" sz="2000" dirty="0"/>
              <a:t>Съгласно Конституцията, провинциите са отговорни за изпълнението на ролята на държавата в областта на културата. Политиката в областта на културата се организира на федерално ниво и е децентрализирана. В допълнение към централното правителство и провинциите, местните власти, градове и селски райони имат свои собствени отговорности за култура в цялостната структура на обществени отговорности.</a:t>
            </a:r>
            <a:endParaRPr lang="en-US" sz="2000" dirty="0"/>
          </a:p>
          <a:p>
            <a:pPr marL="45720" indent="0">
              <a:buNone/>
            </a:pPr>
            <a:r>
              <a:rPr lang="bg-BG" sz="2000" dirty="0"/>
              <a:t>Културната политика на ЕС в Германия се ръководи от принципите на децентрализация, субсидиарност и плурализъм</a:t>
            </a: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10</a:t>
            </a:fld>
            <a:endParaRPr lang="bg-BG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1008112" cy="6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490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4917712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2000" dirty="0"/>
              <a:t>Австрия</a:t>
            </a:r>
          </a:p>
          <a:p>
            <a:pPr marL="45720" indent="0">
              <a:buNone/>
            </a:pPr>
            <a:r>
              <a:rPr lang="bg-BG" sz="2000" dirty="0"/>
              <a:t>В Австрия, държавните функции са разделени между федералната държава и деветте провинции.</a:t>
            </a:r>
          </a:p>
          <a:p>
            <a:pPr marL="45720" indent="0">
              <a:buNone/>
            </a:pPr>
            <a:r>
              <a:rPr lang="bg-BG" sz="2000" dirty="0"/>
              <a:t>Обща клауза на член 15 от Конституцията възлага компетенции в областта на културата на провинциите (споразумение, известно като "културен суверенитет"), а федералното правителство има компетентност по "суверенни" въпроси, като например научни и технически архиви и библиотеки, художествени и научни колекции и федерални съоръжения (Федерални музеи, Националната библиотека, Федерална театри, исторически паметници и религиозните вероизповедания, фондации и фондове</a:t>
            </a:r>
            <a:r>
              <a:rPr lang="en-US" sz="2000" dirty="0"/>
              <a:t>)</a:t>
            </a:r>
            <a:r>
              <a:rPr lang="bg-BG" sz="2000" dirty="0"/>
              <a:t>.</a:t>
            </a: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11</a:t>
            </a:fld>
            <a:endParaRPr lang="bg-BG"/>
          </a:p>
        </p:txBody>
      </p:sp>
      <p:pic>
        <p:nvPicPr>
          <p:cNvPr id="8" name="Picture 7" descr="http://ec.europa.eu/culture/portal/sites/flags/austria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13" y="815544"/>
            <a:ext cx="1030660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09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040560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2000" b="1" dirty="0"/>
              <a:t>Белгия</a:t>
            </a:r>
            <a:endParaRPr lang="bg-BG" sz="2000" dirty="0"/>
          </a:p>
          <a:p>
            <a:pPr marL="45720" indent="0">
              <a:buNone/>
            </a:pPr>
            <a:r>
              <a:rPr lang="bg-BG" sz="2000" dirty="0"/>
              <a:t>Кралство Белгия е федерална държава, съставена от три региона и три </a:t>
            </a:r>
            <a:r>
              <a:rPr lang="bg-BG" dirty="0"/>
              <a:t>автономни области, всяка от които има свои собствени правителствени сили.</a:t>
            </a:r>
          </a:p>
          <a:p>
            <a:pPr marL="45720" indent="0" algn="just">
              <a:buNone/>
            </a:pPr>
            <a:r>
              <a:rPr lang="bg-BG" dirty="0"/>
              <a:t>Трите региона, които са отговорни за териториални въпроси, в ​​частност икономиката, околната среда, жилищното настаняване и трудовата заетост, са: </a:t>
            </a:r>
            <a:r>
              <a:rPr lang="bg-BG" dirty="0">
                <a:hlinkClick r:id="rId2"/>
              </a:rPr>
              <a:t>Фландрия</a:t>
            </a:r>
            <a:r>
              <a:rPr lang="bg-BG" dirty="0"/>
              <a:t> , </a:t>
            </a:r>
            <a:r>
              <a:rPr lang="bg-BG" dirty="0" err="1">
                <a:hlinkClick r:id="rId3"/>
              </a:rPr>
              <a:t>Валония</a:t>
            </a:r>
            <a:r>
              <a:rPr lang="bg-BG" dirty="0"/>
              <a:t> (което включва немско-езичната общност) и </a:t>
            </a:r>
            <a:r>
              <a:rPr lang="bg-BG" dirty="0">
                <a:hlinkClick r:id="rId4"/>
              </a:rPr>
              <a:t>регионът на столица Брюксел</a:t>
            </a:r>
            <a:r>
              <a:rPr lang="bg-BG" dirty="0"/>
              <a:t>. Трите общности са: </a:t>
            </a:r>
            <a:r>
              <a:rPr lang="bg-BG" dirty="0">
                <a:hlinkClick r:id="rId5"/>
              </a:rPr>
              <a:t>Фламандската общност</a:t>
            </a:r>
            <a:r>
              <a:rPr lang="bg-BG" dirty="0"/>
              <a:t> , </a:t>
            </a:r>
            <a:r>
              <a:rPr lang="bg-BG" dirty="0">
                <a:hlinkClick r:id="rId6"/>
              </a:rPr>
              <a:t>Френската общност</a:t>
            </a:r>
            <a:r>
              <a:rPr lang="bg-BG" dirty="0"/>
              <a:t> и, най-малката съставна част на държавата, </a:t>
            </a:r>
            <a:r>
              <a:rPr lang="bg-BG" dirty="0">
                <a:hlinkClick r:id="rId7"/>
              </a:rPr>
              <a:t>немската общност говорене</a:t>
            </a:r>
            <a:r>
              <a:rPr lang="bg-BG" dirty="0"/>
              <a:t>. Правомощията на тези общности се отн</a:t>
            </a:r>
            <a:r>
              <a:rPr lang="bg-BG" sz="2000" dirty="0"/>
              <a:t>асят до лични въпроси и варират от образование към международните културни връзки, чрез езиковата политика, култура и аудио-визуалния сектор, научни изследвания, младежта, професионалното обучение, туризма и т.н. </a:t>
            </a:r>
          </a:p>
          <a:p>
            <a:pPr marL="45720" indent="0" algn="just">
              <a:buNone/>
            </a:pPr>
            <a:r>
              <a:rPr lang="bg-BG" sz="2000" dirty="0"/>
              <a:t>С други думи, те са най-големите културни организации.  Има едно изключение на това: опазване на наследството остава под юрисдикцията на регионите. </a:t>
            </a:r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12</a:t>
            </a:fld>
            <a:endParaRPr lang="bg-BG"/>
          </a:p>
        </p:txBody>
      </p:sp>
      <p:pic>
        <p:nvPicPr>
          <p:cNvPr id="9" name="Picture 8" descr="http://ec.europa.eu/culture/portal/sites/flags/flag.gif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8" y="509243"/>
            <a:ext cx="1102668" cy="750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032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4968552"/>
          </a:xfrm>
        </p:spPr>
        <p:txBody>
          <a:bodyPr>
            <a:normAutofit fontScale="70000" lnSpcReduction="2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2000" b="1" dirty="0"/>
              <a:t>Испания</a:t>
            </a:r>
            <a:endParaRPr lang="bg-BG" sz="2000" dirty="0"/>
          </a:p>
          <a:p>
            <a:pPr marL="45720" indent="0" algn="just">
              <a:buNone/>
            </a:pPr>
            <a:r>
              <a:rPr lang="bg-BG" sz="1800" dirty="0"/>
              <a:t>Компетентните структури в областта на културата в Испания са организирани на различни нива. На държавно равнище това е  </a:t>
            </a:r>
            <a:r>
              <a:rPr lang="bg-BG" sz="1800" dirty="0">
                <a:hlinkClick r:id="rId2"/>
              </a:rPr>
              <a:t>Министерството на културата,</a:t>
            </a:r>
            <a:r>
              <a:rPr lang="bg-BG" sz="1800" dirty="0"/>
              <a:t> което е отговорно за международните отношения по въпросите на културата, както и проследяване на действията на Европейския съюз в тази област. Други министерства също играят определена роля за международното културно сътрудничество, </a:t>
            </a:r>
            <a:r>
              <a:rPr lang="bg-BG" dirty="0"/>
              <a:t>включително – напр. </a:t>
            </a:r>
            <a:r>
              <a:rPr lang="bg-BG" dirty="0">
                <a:hlinkClick r:id="rId3"/>
              </a:rPr>
              <a:t>Министерството на външните работи и сътрудничеството</a:t>
            </a:r>
            <a:r>
              <a:rPr lang="bg-BG" dirty="0"/>
              <a:t>.</a:t>
            </a:r>
          </a:p>
          <a:p>
            <a:pPr marL="45720" indent="0" algn="just">
              <a:buNone/>
            </a:pPr>
            <a:r>
              <a:rPr lang="bg-BG" dirty="0"/>
              <a:t>Административно структурите са:</a:t>
            </a:r>
          </a:p>
          <a:p>
            <a:pPr marL="45720" indent="0" algn="just">
              <a:buNone/>
            </a:pPr>
            <a:r>
              <a:rPr lang="bg-BG" dirty="0">
                <a:hlinkClick r:id="rId4"/>
              </a:rPr>
              <a:t>Генералната дирекция на културното сътрудничество и комуникация</a:t>
            </a:r>
            <a:r>
              <a:rPr lang="bg-BG" dirty="0"/>
              <a:t> има мисия да улесни външни знания за културното многообразие на 17-те </a:t>
            </a:r>
            <a:r>
              <a:rPr lang="bg-BG" dirty="0">
                <a:hlinkClick r:id="rId5"/>
              </a:rPr>
              <a:t>автономни области</a:t>
            </a:r>
            <a:r>
              <a:rPr lang="bg-BG" dirty="0"/>
              <a:t> и да сътрудничи в областта на културата проекцията на Испания в ч</a:t>
            </a:r>
            <a:r>
              <a:rPr lang="bg-BG" sz="1800" dirty="0"/>
              <a:t>ужбина.</a:t>
            </a:r>
          </a:p>
          <a:p>
            <a:pPr marL="45720" indent="0" algn="just">
              <a:buNone/>
            </a:pPr>
            <a:r>
              <a:rPr lang="bg-BG" sz="1800" u="sng" dirty="0">
                <a:hlinkClick r:id="rId6"/>
              </a:rPr>
              <a:t>Генералната дирекция за изящни изкуства и културни ценности,</a:t>
            </a:r>
            <a:r>
              <a:rPr lang="bg-BG" sz="1800" dirty="0"/>
              <a:t>  - предлага мерките за защита на незаконния износ на испанските културни стоки.</a:t>
            </a:r>
          </a:p>
          <a:p>
            <a:pPr marL="45720" indent="0" algn="just">
              <a:buNone/>
            </a:pPr>
            <a:r>
              <a:rPr lang="bg-BG" sz="1800" u="sng" dirty="0">
                <a:hlinkClick r:id="rId7"/>
              </a:rPr>
              <a:t>Генералната дирекция на книги, архиви и библиотеки</a:t>
            </a:r>
            <a:r>
              <a:rPr lang="bg-BG" sz="1800" dirty="0"/>
              <a:t> подпомага популяризирането и разпространението на книги в чужбина.</a:t>
            </a:r>
          </a:p>
          <a:p>
            <a:pPr marL="45720" indent="0" algn="just">
              <a:buNone/>
            </a:pPr>
            <a:r>
              <a:rPr lang="bg-BG" sz="1800" u="sng" dirty="0">
                <a:hlinkClick r:id="rId8"/>
              </a:rPr>
              <a:t>Националният институт за сценични изкуства и музика</a:t>
            </a:r>
            <a:r>
              <a:rPr lang="bg-BG" sz="1800" dirty="0"/>
              <a:t> (INAEM) подкрепя опазването и популяризирането на испанския театър, музика, танц и цирк</a:t>
            </a:r>
          </a:p>
          <a:p>
            <a:pPr marL="45720" indent="0">
              <a:buNone/>
            </a:pPr>
            <a:endParaRPr lang="bg-BG" sz="18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13</a:t>
            </a:fld>
            <a:endParaRPr lang="bg-BG"/>
          </a:p>
        </p:txBody>
      </p:sp>
      <p:pic>
        <p:nvPicPr>
          <p:cNvPr id="8" name="Picture 7" descr="http://ec.europa.eu/culture/portal/sites/flags/spain.gif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4625"/>
            <a:ext cx="958652" cy="750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64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800" b="1" dirty="0"/>
              <a:t>Финландия</a:t>
            </a:r>
            <a:endParaRPr lang="bg-BG" sz="1800" dirty="0"/>
          </a:p>
          <a:p>
            <a:pPr marL="45720" indent="0" algn="just">
              <a:buNone/>
            </a:pPr>
            <a:r>
              <a:rPr lang="bg-BG" sz="1800" u="sng" dirty="0">
                <a:hlinkClick r:id="rId2"/>
              </a:rPr>
              <a:t>Министерството на образованието</a:t>
            </a:r>
            <a:r>
              <a:rPr lang="bg-BG" sz="1800" dirty="0"/>
              <a:t> е отговорно за развитието на образованието, науката, културни, спортни и младежки политики, както и международното сътрудничество в тези области. Министерството създава благоприятни условия за образование, ноу-хау, обучение през целия живот, творчество и социалното участие на гражданите и благополучие.</a:t>
            </a:r>
          </a:p>
          <a:p>
            <a:pPr marL="45720" indent="0" algn="just">
              <a:buNone/>
            </a:pPr>
            <a:r>
              <a:rPr lang="bg-BG" sz="1800" dirty="0"/>
              <a:t>В това министерство има двама висши държавници с ранг на министри - министъра на образованието и науката отговаря на въпроси, отнасящи се до образованието и научните изследвания; министъра на културата отговаря за въпросите, свързани с културата, спорта, младежта, авторското право, студентската финансова помощ и църковните работи.</a:t>
            </a:r>
          </a:p>
          <a:p>
            <a:pPr marL="45720" indent="0" algn="just">
              <a:buNone/>
            </a:pPr>
            <a:r>
              <a:rPr lang="bg-BG" sz="1800" dirty="0"/>
              <a:t>Министерството на образованието е отговорна институция за насърчаване и развитие на културата във Финландия. В Департамента за културна политика, тези задачи се разделят между отдел "Култура и медии" и „Изкуства и културно наследство“.</a:t>
            </a:r>
          </a:p>
          <a:p>
            <a:pPr marL="45720" indent="0" algn="just">
              <a:buNone/>
            </a:pPr>
            <a:r>
              <a:rPr lang="bg-BG" sz="1800" dirty="0"/>
              <a:t>Подчинена структура на Министерството на образованието е  </a:t>
            </a:r>
            <a:r>
              <a:rPr lang="bg-BG" sz="1800" u="sng" dirty="0">
                <a:hlinkClick r:id="rId3"/>
              </a:rPr>
              <a:t>Съвета по изкуствата на Финландия</a:t>
            </a:r>
            <a:endParaRPr lang="bg-BG" sz="1800" dirty="0"/>
          </a:p>
          <a:p>
            <a:pPr marL="45720" indent="0">
              <a:buNone/>
            </a:pPr>
            <a:endParaRPr lang="bg-BG" sz="18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14</a:t>
            </a:fld>
            <a:endParaRPr lang="bg-BG"/>
          </a:p>
        </p:txBody>
      </p:sp>
      <p:pic>
        <p:nvPicPr>
          <p:cNvPr id="8" name="Picture 7" descr="http://ec.europa.eu/culture/portal/sites/flags/finlande.gif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31" y="454595"/>
            <a:ext cx="1030660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83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800" b="1" dirty="0"/>
              <a:t>Франция</a:t>
            </a:r>
            <a:endParaRPr lang="bg-BG" sz="1800" dirty="0"/>
          </a:p>
          <a:p>
            <a:pPr marL="45720" indent="0" algn="just">
              <a:buNone/>
            </a:pPr>
            <a:r>
              <a:rPr lang="bg-BG" sz="1800" dirty="0"/>
              <a:t>Общите задачи на </a:t>
            </a:r>
            <a:r>
              <a:rPr lang="bg-BG" sz="1800" u="sng" dirty="0">
                <a:hlinkClick r:id="rId2"/>
              </a:rPr>
              <a:t>Министерството на културата и комуникациите</a:t>
            </a:r>
            <a:r>
              <a:rPr lang="bg-BG" sz="1800" dirty="0"/>
              <a:t> са определени с Указ 2002-898 от 15 май 2002 г. и по-специално първия си член, който гласи, че:</a:t>
            </a:r>
          </a:p>
          <a:p>
            <a:pPr marL="45720" indent="0" algn="just">
              <a:buNone/>
            </a:pPr>
            <a:r>
              <a:rPr lang="bg-BG" sz="1800" dirty="0"/>
              <a:t>• Задачата на Министерството на културата и комуникациите е да направи най-големите произведения на културата на човечеството, и по-специално на Франция, достъпни за възможно най-много хора, като за тази цел провежда политика на защитата, опазването и развитието на културното наследство във всички негови форми.</a:t>
            </a:r>
          </a:p>
          <a:p>
            <a:pPr marL="45720" indent="0" algn="just">
              <a:buNone/>
            </a:pPr>
            <a:r>
              <a:rPr lang="bg-BG" sz="1800" dirty="0"/>
              <a:t>• Насърчаване създаването на произведения на изкуството и интелекта, както и развитието на художествените практики и образование. Насърчаване на местните културни инициативи, развитие на връзките между културните политики на държавата и тези на регионалните и местните власти, и по този начин участие при определянето и осъществяването на правителствената политика по отношение на децентрализацията.</a:t>
            </a:r>
          </a:p>
          <a:p>
            <a:pPr marL="45720" indent="0" algn="just">
              <a:buNone/>
            </a:pPr>
            <a:r>
              <a:rPr lang="bg-BG" sz="1800" dirty="0"/>
              <a:t>• Контрол върху развитието на културните индустрии.</a:t>
            </a:r>
          </a:p>
          <a:p>
            <a:pPr marL="45720" indent="0" algn="just">
              <a:buNone/>
            </a:pPr>
            <a:r>
              <a:rPr lang="bg-BG" sz="1800" dirty="0"/>
              <a:t>• Прилагане политиката на държавата, насочена към осигуряване в целия свят на влияние на културата и изкуството на Франция и </a:t>
            </a:r>
            <a:r>
              <a:rPr lang="bg-BG" sz="1800" dirty="0" err="1"/>
              <a:t>френско-говорящите</a:t>
            </a:r>
            <a:r>
              <a:rPr lang="bg-BG" sz="1800" dirty="0"/>
              <a:t> страни. </a:t>
            </a:r>
            <a:br>
              <a:rPr lang="bg-BG" sz="1800" dirty="0"/>
            </a:br>
            <a:r>
              <a:rPr lang="bg-BG" sz="1800" dirty="0"/>
              <a:t>• Разширяване външната културна политика на Франция и на мерките, които касаят френските културни организации в чужбина.</a:t>
            </a:r>
          </a:p>
          <a:p>
            <a:pPr marL="45720" indent="0">
              <a:buNone/>
            </a:pPr>
            <a:endParaRPr lang="bg-BG" sz="18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15</a:t>
            </a:fld>
            <a:endParaRPr lang="bg-BG"/>
          </a:p>
        </p:txBody>
      </p:sp>
      <p:pic>
        <p:nvPicPr>
          <p:cNvPr id="9" name="Picture 8" descr="http://ec.europa.eu/culture/portal/sites/flags/france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80" y="402042"/>
            <a:ext cx="1030660" cy="750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75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328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bg-BG" sz="2000" dirty="0"/>
          </a:p>
          <a:p>
            <a:pPr marL="45720" indent="0">
              <a:buNone/>
            </a:pPr>
            <a:endParaRPr lang="bg-BG" sz="2000" dirty="0"/>
          </a:p>
          <a:p>
            <a:pPr marL="45720" indent="0">
              <a:buNone/>
            </a:pPr>
            <a:endParaRPr lang="en-US" sz="2000" dirty="0"/>
          </a:p>
          <a:p>
            <a:r>
              <a:rPr lang="bg-BG" sz="1600" b="1" dirty="0"/>
              <a:t>Гърция</a:t>
            </a:r>
            <a:endParaRPr lang="bg-BG" sz="1600" dirty="0"/>
          </a:p>
          <a:p>
            <a:pPr marL="45720" indent="0">
              <a:buNone/>
            </a:pPr>
            <a:r>
              <a:rPr lang="bg-BG" sz="1600" dirty="0"/>
              <a:t>Министерството на културата е държавен орган, отговарящ за културното наследство и изкуствата в Гърция. Неговите децентрализирани отдели са службите за праисторически и класически старини, службите на византийски старини и службите за съвременни паметници, които се разпространява из цяла Гърция, а централната административна служба е разположена в Атина.</a:t>
            </a:r>
          </a:p>
          <a:p>
            <a:pPr marL="45720" indent="0">
              <a:buNone/>
            </a:pPr>
            <a:endParaRPr lang="bg-BG" sz="18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16</a:t>
            </a:fld>
            <a:endParaRPr lang="bg-BG"/>
          </a:p>
        </p:txBody>
      </p:sp>
      <p:pic>
        <p:nvPicPr>
          <p:cNvPr id="8" name="Picture 7" descr="http://ec.europa.eu/culture/portal/sites/flags/grece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51378"/>
            <a:ext cx="1030660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72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04056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600" b="1" dirty="0"/>
              <a:t>Ирландия</a:t>
            </a:r>
            <a:endParaRPr lang="bg-BG" sz="1600" dirty="0"/>
          </a:p>
          <a:p>
            <a:pPr marL="45720" indent="0">
              <a:buNone/>
            </a:pPr>
            <a:endParaRPr lang="bg-BG" sz="1600" u="sng" dirty="0">
              <a:hlinkClick r:id="rId2"/>
            </a:endParaRPr>
          </a:p>
          <a:p>
            <a:pPr marL="45720" indent="0" algn="just">
              <a:buNone/>
            </a:pPr>
            <a:r>
              <a:rPr lang="bg-BG" sz="1600" u="sng" dirty="0">
                <a:hlinkClick r:id="rId2"/>
              </a:rPr>
              <a:t>Министерството на изкуствата, спорта и туризма</a:t>
            </a:r>
            <a:r>
              <a:rPr lang="bg-BG" sz="1600" dirty="0"/>
              <a:t> осигурява политическата и законодателна власт свързана с националните културни институции на Ирландия. </a:t>
            </a:r>
          </a:p>
          <a:p>
            <a:pPr marL="45720" indent="0" algn="just">
              <a:buNone/>
            </a:pPr>
            <a:endParaRPr lang="bg-BG" sz="1600" dirty="0"/>
          </a:p>
          <a:p>
            <a:pPr marL="45720" indent="0" algn="just">
              <a:buNone/>
            </a:pPr>
            <a:r>
              <a:rPr lang="bg-BG" sz="1600" dirty="0"/>
              <a:t>Има седем </a:t>
            </a:r>
            <a:r>
              <a:rPr lang="bg-BG" sz="1600" u="sng" dirty="0">
                <a:hlinkClick r:id="rId3"/>
              </a:rPr>
              <a:t>националните културни институции</a:t>
            </a:r>
            <a:r>
              <a:rPr lang="bg-BG" sz="1600" dirty="0"/>
              <a:t> под егидата на Министерството на изкуствата, спорта и туризма: </a:t>
            </a:r>
            <a:r>
              <a:rPr lang="bg-BG" sz="1600" u="sng" dirty="0">
                <a:hlinkClick r:id="rId4"/>
              </a:rPr>
              <a:t>Националния архив</a:t>
            </a:r>
            <a:r>
              <a:rPr lang="bg-BG" sz="1600" dirty="0"/>
              <a:t>, </a:t>
            </a:r>
            <a:r>
              <a:rPr lang="bg-BG" sz="1600" u="sng" dirty="0">
                <a:hlinkClick r:id="rId5"/>
              </a:rPr>
              <a:t>Националната галерия на Ирландия</a:t>
            </a:r>
            <a:r>
              <a:rPr lang="bg-BG" sz="1600" dirty="0"/>
              <a:t>, </a:t>
            </a:r>
            <a:r>
              <a:rPr lang="bg-BG" sz="1600" u="sng" dirty="0">
                <a:hlinkClick r:id="rId6"/>
              </a:rPr>
              <a:t>Националната библиотека на Ирландия</a:t>
            </a:r>
            <a:r>
              <a:rPr lang="bg-BG" sz="1600" dirty="0"/>
              <a:t>, </a:t>
            </a:r>
            <a:r>
              <a:rPr lang="bg-BG" sz="1600" u="sng" dirty="0">
                <a:hlinkClick r:id="rId7"/>
              </a:rPr>
              <a:t>Националния музей на Ирландия</a:t>
            </a:r>
            <a:r>
              <a:rPr lang="bg-BG" sz="1600" dirty="0"/>
              <a:t>, </a:t>
            </a:r>
            <a:r>
              <a:rPr lang="bg-BG" sz="1600" u="sng" dirty="0">
                <a:hlinkClick r:id="rId8"/>
              </a:rPr>
              <a:t>ирландският Музей на модерното изкуство</a:t>
            </a:r>
            <a:r>
              <a:rPr lang="bg-BG" sz="1600" dirty="0"/>
              <a:t>, </a:t>
            </a:r>
            <a:r>
              <a:rPr lang="bg-BG" sz="1600" u="sng" dirty="0" err="1">
                <a:hlinkClick r:id="rId9"/>
              </a:rPr>
              <a:t>Честър</a:t>
            </a:r>
            <a:r>
              <a:rPr lang="bg-BG" sz="1600" u="sng" dirty="0">
                <a:hlinkClick r:id="rId9"/>
              </a:rPr>
              <a:t> </a:t>
            </a:r>
            <a:r>
              <a:rPr lang="bg-BG" sz="1600" u="sng" dirty="0" err="1">
                <a:hlinkClick r:id="rId9"/>
              </a:rPr>
              <a:t>Бийти</a:t>
            </a:r>
            <a:r>
              <a:rPr lang="bg-BG" sz="1600" u="sng" dirty="0">
                <a:hlinkClick r:id="rId9"/>
              </a:rPr>
              <a:t> библиотека</a:t>
            </a:r>
            <a:r>
              <a:rPr lang="bg-BG" sz="1600" dirty="0"/>
              <a:t> и </a:t>
            </a:r>
            <a:r>
              <a:rPr lang="bg-BG" sz="1600" u="sng" dirty="0">
                <a:hlinkClick r:id="rId10"/>
              </a:rPr>
              <a:t>Националната Концертната зала</a:t>
            </a:r>
            <a:r>
              <a:rPr lang="bg-BG" sz="1600" dirty="0"/>
              <a:t> .</a:t>
            </a:r>
          </a:p>
          <a:p>
            <a:pPr marL="45720" indent="0" algn="just">
              <a:buNone/>
            </a:pPr>
            <a:endParaRPr lang="bg-BG" sz="1600" dirty="0"/>
          </a:p>
          <a:p>
            <a:pPr marL="45720" indent="0" algn="just">
              <a:buNone/>
            </a:pPr>
            <a:r>
              <a:rPr lang="bg-BG" sz="1600" dirty="0"/>
              <a:t>Съществува и </a:t>
            </a:r>
            <a:r>
              <a:rPr lang="bg-BG" sz="1600" u="sng" dirty="0">
                <a:hlinkClick r:id="rId11"/>
              </a:rPr>
              <a:t>Съвет на националните културни институции</a:t>
            </a:r>
            <a:r>
              <a:rPr lang="bg-BG" sz="1600" u="sng" dirty="0"/>
              <a:t>,</a:t>
            </a:r>
            <a:r>
              <a:rPr lang="bg-BG" sz="1600" dirty="0"/>
              <a:t>  създаден през 1998 г., в който участват директорите на националните културни институции на Ирландия. В него те могат да обединяват своя опит, експертни познания, талант и визия за по-нататъшен националния културен интерес.</a:t>
            </a:r>
          </a:p>
          <a:p>
            <a:pPr marL="45720" indent="0">
              <a:buNone/>
            </a:pPr>
            <a:endParaRPr lang="bg-BG" sz="18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17</a:t>
            </a:fld>
            <a:endParaRPr lang="bg-BG"/>
          </a:p>
        </p:txBody>
      </p:sp>
      <p:pic>
        <p:nvPicPr>
          <p:cNvPr id="8" name="Picture 7" descr="http://ec.europa.eu/culture/portal/sites/flags/irland.gif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65" y="785029"/>
            <a:ext cx="1030660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323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600" dirty="0"/>
              <a:t>Италия</a:t>
            </a:r>
          </a:p>
          <a:p>
            <a:pPr marL="45720" indent="0">
              <a:buNone/>
            </a:pPr>
            <a:r>
              <a:rPr lang="bg-BG" sz="1600" dirty="0"/>
              <a:t>Културна администрация в Италия се характеризира с множественост на участващите в нея органи. Управлението по културните въпроси се осъществява чрез преплетени система на административните органи, чиито компетенции са разпръснати сред няколко сектора и административни нива.</a:t>
            </a:r>
          </a:p>
          <a:p>
            <a:pPr marL="45720" indent="0">
              <a:buNone/>
            </a:pPr>
            <a:r>
              <a:rPr lang="bg-BG" sz="1600" dirty="0"/>
              <a:t>Административният модел разделя страната на двадесет региона, 92 провинции и около 8000 общини, отличаващи се не само от социални и икономически условия, но и преди всичко от техните културни среди. Културни събития и проекти от всякакъв вид често се наблюдава от няколко органи на различни равнища, включително организациите, които са под контрола на частния сектор.</a:t>
            </a:r>
          </a:p>
          <a:p>
            <a:pPr marL="45720" indent="0">
              <a:buNone/>
            </a:pPr>
            <a:r>
              <a:rPr lang="bg-BG" sz="1600" dirty="0"/>
              <a:t>Транснационалната културно сътрудничество извън Европа е задача на </a:t>
            </a:r>
            <a:r>
              <a:rPr lang="bg-BG" sz="1600" u="sng" dirty="0">
                <a:hlinkClick r:id="rId2"/>
              </a:rPr>
              <a:t>Министерството на външните работи</a:t>
            </a:r>
            <a:r>
              <a:rPr lang="bg-BG" sz="1600" dirty="0"/>
              <a:t> . Министерството има на свое подчинение главна дирекция „Културно насърчаване и сътрудничество“, която действа посредством </a:t>
            </a:r>
            <a:r>
              <a:rPr lang="bg-BG" sz="1600" u="sng" dirty="0">
                <a:hlinkClick r:id="rId3"/>
              </a:rPr>
              <a:t>93 италиански културни институти</a:t>
            </a:r>
            <a:r>
              <a:rPr lang="bg-BG" sz="1600" dirty="0"/>
              <a:t> . Един от основните им задачи е да се организират културни събития.</a:t>
            </a:r>
          </a:p>
          <a:p>
            <a:pPr marL="45720" indent="0">
              <a:buNone/>
            </a:pPr>
            <a:r>
              <a:rPr lang="bg-BG" sz="1600" u="sng" dirty="0">
                <a:hlinkClick r:id="rId4"/>
              </a:rPr>
              <a:t>Министерството на културното наследство и дейности</a:t>
            </a:r>
            <a:r>
              <a:rPr lang="bg-BG" sz="1600" dirty="0"/>
              <a:t>  играе роля в насърчаването на международното сътрудничество. Културното наследство включва архитектурни паметници, музеи, библиотеки и архиви. Насърчаването на театъра, музиката и киното е дейност поверена на </a:t>
            </a:r>
            <a:r>
              <a:rPr lang="bg-BG" sz="1600" u="sng" dirty="0">
                <a:hlinkClick r:id="rId4"/>
              </a:rPr>
              <a:t>Главна дирекция за кино</a:t>
            </a:r>
            <a:r>
              <a:rPr lang="bg-BG" sz="1600" dirty="0"/>
              <a:t> и </a:t>
            </a:r>
            <a:r>
              <a:rPr lang="bg-BG" sz="1600" u="sng" dirty="0">
                <a:hlinkClick r:id="rId4"/>
              </a:rPr>
              <a:t>Главна дирекция за забавления</a:t>
            </a:r>
            <a:r>
              <a:rPr lang="bg-BG" sz="1600" dirty="0"/>
              <a:t> . Министерството контролира и финансира около 250 институции. </a:t>
            </a:r>
          </a:p>
          <a:p>
            <a:pPr marL="45720" indent="0">
              <a:buNone/>
            </a:pPr>
            <a:endParaRPr lang="bg-BG" sz="18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18</a:t>
            </a:fld>
            <a:endParaRPr lang="bg-BG"/>
          </a:p>
        </p:txBody>
      </p:sp>
      <p:pic>
        <p:nvPicPr>
          <p:cNvPr id="9" name="Picture 8" descr="http://ec.europa.eu/culture/portal/sites/flags/italy.gif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13" y="785688"/>
            <a:ext cx="1030660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787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600" dirty="0"/>
              <a:t>Люксембург</a:t>
            </a:r>
          </a:p>
          <a:p>
            <a:pPr marL="45720" indent="0">
              <a:buNone/>
            </a:pPr>
            <a:endParaRPr lang="bg-BG" sz="1600" dirty="0"/>
          </a:p>
          <a:p>
            <a:pPr marL="45720" indent="0">
              <a:buNone/>
            </a:pPr>
            <a:r>
              <a:rPr lang="bg-BG" sz="1600" dirty="0"/>
              <a:t>Във Великото херцогство Люксембург отговорната институция занимаваща се с управлението на културата е Министерството на културата, висшето образование и научните изследвания. </a:t>
            </a:r>
          </a:p>
          <a:p>
            <a:pPr marL="45720" indent="0">
              <a:buNone/>
            </a:pPr>
            <a:r>
              <a:rPr lang="bg-BG" sz="1600" dirty="0"/>
              <a:t>Основната цел в стратегията на министерството е създаването на подходяща законодателна и структурна рамка за развитието на изкуствата, включително международни и обществени изкуства и повишаване на националната културна инфраструктура. За постигането на тези цели, Министерството на културата работи в тясно сътрудничество с всички публични и частни културни сектори. </a:t>
            </a: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19</a:t>
            </a:fld>
            <a:endParaRPr lang="bg-BG"/>
          </a:p>
        </p:txBody>
      </p:sp>
      <p:pic>
        <p:nvPicPr>
          <p:cNvPr id="8" name="Picture 7" descr="http://ec.europa.eu/culture/portal/sites/flags/luxembourg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6" y="629395"/>
            <a:ext cx="1030660" cy="8221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07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15484" y="924166"/>
            <a:ext cx="3555323" cy="1049235"/>
          </a:xfrm>
        </p:spPr>
        <p:txBody>
          <a:bodyPr>
            <a:normAutofit/>
          </a:bodyPr>
          <a:lstStyle/>
          <a:p>
            <a:r>
              <a:rPr lang="bg-BG" sz="1400" dirty="0"/>
              <a:t>Управление на културните процеси в някои от страните на ес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8685" y="2015732"/>
            <a:ext cx="3129159" cy="3450613"/>
          </a:xfrm>
        </p:spPr>
        <p:txBody>
          <a:bodyPr>
            <a:normAutofit/>
          </a:bodyPr>
          <a:lstStyle/>
          <a:p>
            <a:pPr marL="45720" indent="0">
              <a:lnSpc>
                <a:spcPct val="110000"/>
              </a:lnSpc>
              <a:buNone/>
            </a:pPr>
            <a:endParaRPr lang="en-US" sz="1100" b="1" dirty="0"/>
          </a:p>
          <a:p>
            <a:pPr marL="45720" indent="0">
              <a:lnSpc>
                <a:spcPct val="110000"/>
              </a:lnSpc>
              <a:buNone/>
            </a:pPr>
            <a:r>
              <a:rPr lang="en-US" sz="1100" b="1" dirty="0"/>
              <a:t>1</a:t>
            </a:r>
            <a:r>
              <a:rPr lang="bg-BG" sz="1100" b="1" dirty="0"/>
              <a:t>. Култура – обща рамка </a:t>
            </a:r>
          </a:p>
          <a:p>
            <a:pPr marL="45720" indent="0">
              <a:lnSpc>
                <a:spcPct val="110000"/>
              </a:lnSpc>
              <a:buNone/>
            </a:pPr>
            <a:r>
              <a:rPr lang="bg-BG" sz="1100" b="1" dirty="0"/>
              <a:t>2- Европейски институции отговорни за развитието и управлението на културата</a:t>
            </a:r>
            <a:endParaRPr lang="bg-BG" sz="1100" dirty="0"/>
          </a:p>
          <a:p>
            <a:pPr marL="45720" lvl="0" indent="0">
              <a:lnSpc>
                <a:spcPct val="110000"/>
              </a:lnSpc>
              <a:buNone/>
            </a:pPr>
            <a:r>
              <a:rPr lang="bg-BG" sz="1100" b="1" dirty="0"/>
              <a:t>3. Организации в европейските страни, отговорни за развитие и управление на културните процеси – подборна извадка</a:t>
            </a:r>
            <a:endParaRPr lang="en-US" sz="1100" b="1" dirty="0"/>
          </a:p>
          <a:p>
            <a:pPr marL="45720" lvl="0" indent="0">
              <a:lnSpc>
                <a:spcPct val="110000"/>
              </a:lnSpc>
              <a:buNone/>
            </a:pPr>
            <a:r>
              <a:rPr lang="bg-BG" sz="1100" b="1" dirty="0"/>
              <a:t>4. Децентрализация на културните</a:t>
            </a:r>
          </a:p>
          <a:p>
            <a:pPr marL="45720" lvl="0" indent="0">
              <a:lnSpc>
                <a:spcPct val="110000"/>
              </a:lnSpc>
              <a:buNone/>
            </a:pPr>
            <a:r>
              <a:rPr lang="bg-BG" sz="1100" b="1" dirty="0"/>
              <a:t>дейности</a:t>
            </a:r>
            <a:endParaRPr lang="bg-BG" sz="1100" dirty="0"/>
          </a:p>
          <a:p>
            <a:pPr>
              <a:lnSpc>
                <a:spcPct val="110000"/>
              </a:lnSpc>
            </a:pPr>
            <a:endParaRPr lang="bg-BG" sz="11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88685" y="329309"/>
            <a:ext cx="3129159" cy="309201"/>
          </a:xfrm>
        </p:spPr>
        <p:txBody>
          <a:bodyPr>
            <a:normAutofit/>
          </a:bodyPr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0045" y="798973"/>
            <a:ext cx="608264" cy="50357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4D49615-FEF9-4770-8A81-2D7251AE40B7}" type="slidenum">
              <a:rPr lang="bg-BG" smtClean="0"/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bg-BG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0808" y="1268778"/>
            <a:ext cx="3720331" cy="373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56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600" b="1" dirty="0"/>
              <a:t>Румъния</a:t>
            </a:r>
            <a:endParaRPr lang="bg-BG" sz="1600" dirty="0"/>
          </a:p>
          <a:p>
            <a:pPr marL="45720" indent="0">
              <a:buNone/>
            </a:pPr>
            <a:r>
              <a:rPr lang="bg-BG" sz="1600" dirty="0"/>
              <a:t>Министерството на културата и религиозните въпроси е специализиран орган на централната държавна администрация, с юридическа правосубектност, подчинена на правителството. Тук се разработват и гарантират стратегията и политиките в областта на изкуствата, културата, вероизповеданията и се насърчава тяхното прилагане.</a:t>
            </a: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 marL="45720" indent="0">
              <a:buNone/>
            </a:pPr>
            <a:r>
              <a:rPr lang="bg-BG" sz="1600" dirty="0"/>
              <a:t>Има много културни институции, които са подчинени на Министерството на културата и религиозните въпроси: Националните театри (5) , Националната библиотека , Националния музей и музея комплекси (10), опери (4), читалище (4), Националните Център за операторско майсторство, CIMEC- Институт за културната памет .</a:t>
            </a: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20</a:t>
            </a:fld>
            <a:endParaRPr lang="bg-BG"/>
          </a:p>
        </p:txBody>
      </p:sp>
      <p:pic>
        <p:nvPicPr>
          <p:cNvPr id="9" name="Picture 8" descr="http://ec.europa.eu/culture/portal/sites/flags/romania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1030660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7530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040560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endParaRPr lang="en-US" sz="2000" dirty="0"/>
          </a:p>
          <a:p>
            <a:r>
              <a:rPr lang="bg-BG" sz="1600" b="1" dirty="0"/>
              <a:t>Обединеното кралство</a:t>
            </a:r>
            <a:r>
              <a:rPr lang="en-US" sz="1600" b="1" dirty="0"/>
              <a:t> </a:t>
            </a:r>
            <a:r>
              <a:rPr lang="bg-BG" sz="1600" b="1" dirty="0"/>
              <a:t>Великобритания и Северна Ирландия</a:t>
            </a:r>
            <a:endParaRPr lang="bg-BG" sz="1600" dirty="0"/>
          </a:p>
          <a:p>
            <a:pPr marL="45720" indent="0">
              <a:buNone/>
            </a:pPr>
            <a:r>
              <a:rPr lang="bg-BG" sz="1600" dirty="0"/>
              <a:t>Министерството на културата, медиите и спорта е отговорната институция, която има за основна цел да се подобри качеството на живот за всички чрез културни и спортни дейности, да подкрепи постигането на върхови постижения, да насърчи развитието на туризма, творческите и развлекателни индустрии. </a:t>
            </a:r>
            <a:br>
              <a:rPr lang="bg-BG" sz="1600" dirty="0"/>
            </a:br>
            <a:br>
              <a:rPr lang="bg-BG" sz="1600" dirty="0"/>
            </a:br>
            <a:r>
              <a:rPr lang="bg-BG" sz="1600" dirty="0"/>
              <a:t>Четири основни приоритета:</a:t>
            </a:r>
          </a:p>
          <a:p>
            <a:pPr marL="45720" indent="0">
              <a:lnSpc>
                <a:spcPct val="150000"/>
              </a:lnSpc>
              <a:buNone/>
            </a:pPr>
            <a:br>
              <a:rPr lang="bg-BG" sz="1600" dirty="0"/>
            </a:br>
            <a:r>
              <a:rPr lang="bg-BG" sz="1600" dirty="0"/>
              <a:t>• Деца и млади хора </a:t>
            </a:r>
          </a:p>
          <a:p>
            <a:pPr marL="45720" indent="0">
              <a:lnSpc>
                <a:spcPct val="150000"/>
              </a:lnSpc>
              <a:buNone/>
            </a:pPr>
            <a:r>
              <a:rPr lang="bg-BG" sz="1600" dirty="0"/>
              <a:t>• Отваряне на институциите към широката общност, с цел насърчаване на ученето през целия живот и социално сближаване на Общността </a:t>
            </a:r>
            <a:br>
              <a:rPr lang="bg-BG" sz="1600" dirty="0"/>
            </a:br>
            <a:r>
              <a:rPr lang="bg-BG" sz="1600" dirty="0"/>
              <a:t>• Икономика - увеличаване на приноса на туризма, творческите и развлекателни индустрии </a:t>
            </a:r>
            <a:br>
              <a:rPr lang="bg-BG" sz="1600" dirty="0"/>
            </a:br>
            <a:r>
              <a:rPr lang="bg-BG" sz="1600" dirty="0"/>
              <a:t>• Доставка - модернизиране на начина, по който се доставят предоставяните услуги</a:t>
            </a: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21</a:t>
            </a:fld>
            <a:endParaRPr lang="bg-BG"/>
          </a:p>
        </p:txBody>
      </p:sp>
      <p:pic>
        <p:nvPicPr>
          <p:cNvPr id="8" name="Picture 7" descr="http://ec.europa.eu/culture/portal/sites/flags/uk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1102668" cy="6781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242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546746"/>
            <a:ext cx="8640960" cy="5328592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endParaRPr lang="en-US" sz="2000" dirty="0"/>
          </a:p>
          <a:p>
            <a:pPr marL="45720" lvl="0" indent="0" algn="ctr">
              <a:buNone/>
            </a:pPr>
            <a:r>
              <a:rPr lang="bg-BG" sz="2000" b="1" dirty="0"/>
              <a:t>Децентрализация на културните дейности</a:t>
            </a:r>
          </a:p>
          <a:p>
            <a:pPr marL="45720" lvl="0" indent="0">
              <a:buNone/>
            </a:pPr>
            <a:endParaRPr lang="bg-BG" sz="1600" b="1" dirty="0"/>
          </a:p>
          <a:p>
            <a:pPr marL="45720" lvl="0" indent="0">
              <a:buNone/>
            </a:pPr>
            <a:r>
              <a:rPr lang="bg-BG" sz="1600" b="1" dirty="0"/>
              <a:t>Децентрализация </a:t>
            </a:r>
          </a:p>
          <a:p>
            <a:pPr marL="45720" lvl="0" indent="0">
              <a:buNone/>
            </a:pPr>
            <a:r>
              <a:rPr lang="ru-RU" sz="1600" dirty="0"/>
              <a:t>1. Система на политическо управление, при която част от отговорностите и правата се прехвърлят на местните органи.</a:t>
            </a:r>
            <a:br>
              <a:rPr lang="ru-RU" sz="1600" dirty="0"/>
            </a:br>
            <a:r>
              <a:rPr lang="ru-RU" sz="1600" dirty="0"/>
              <a:t>2. Изместване на нещо от центъра, средището към краищата; разсредоточаване.</a:t>
            </a:r>
            <a:endParaRPr lang="bg-BG" sz="1600" dirty="0"/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 marL="45720" indent="0">
              <a:buNone/>
            </a:pPr>
            <a:r>
              <a:rPr lang="bg-BG" sz="1600" b="1" dirty="0"/>
              <a:t>Принципи на децентрализация на културните дейности</a:t>
            </a:r>
          </a:p>
          <a:p>
            <a:pPr algn="just">
              <a:buFontTx/>
              <a:buChar char="-"/>
            </a:pPr>
            <a:r>
              <a:rPr lang="ru-RU" sz="1600" dirty="0"/>
              <a:t>Трансформация в културния сектор по посока на либерализация идецентрализация на културните дейности. </a:t>
            </a:r>
          </a:p>
          <a:p>
            <a:pPr algn="just">
              <a:buFontTx/>
              <a:buChar char="-"/>
            </a:pPr>
            <a:r>
              <a:rPr lang="ru-RU" sz="1600" dirty="0"/>
              <a:t>Една от стъпките е промяната на функциите, които държавата осъществява спрямо сектора - политически, финансови и административни. </a:t>
            </a:r>
          </a:p>
          <a:p>
            <a:pPr algn="just">
              <a:buFontTx/>
              <a:buChar char="-"/>
            </a:pPr>
            <a:r>
              <a:rPr lang="ru-RU" sz="1600" dirty="0"/>
              <a:t>На практика държавата промени функциите си от собственически към регулаторни, но без предварително формиране на среда - пазарна и социо-културна, което доведе до дисбаланс на културното потребление и производство</a:t>
            </a:r>
            <a:endParaRPr lang="bg-BG" sz="16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22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9381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28684" y="956172"/>
            <a:ext cx="6571343" cy="1049235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bg-BG" b="1" dirty="0"/>
              <a:t>								Култура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r>
              <a:rPr lang="bg-BG" dirty="0"/>
              <a:t>Културата стои в същността на богатото наследство и история на Европа и играе важна роля в подобряването на привлекателността на обектите и подчертаването на уникалната идентичност на определени дестинации. </a:t>
            </a:r>
          </a:p>
          <a:p>
            <a:r>
              <a:rPr lang="bg-BG" dirty="0"/>
              <a:t>Културата и творчеството могат да бъдат важни движещи сили и носители на иновации, както и важен източник за предприемачество. </a:t>
            </a:r>
          </a:p>
          <a:p>
            <a:r>
              <a:rPr lang="bg-BG" dirty="0"/>
              <a:t>Културата е ключов фактор за увеличаване на приходите от туризъм, като културният туризъм е един от най-големите и най-бързо развиващите се туристически сегменти в световен мащаб. </a:t>
            </a:r>
          </a:p>
          <a:p>
            <a:r>
              <a:rPr lang="bg-BG" dirty="0"/>
              <a:t>Културата играе важна роля и в насърчаването на социалното включване.</a:t>
            </a:r>
          </a:p>
          <a:p>
            <a:endParaRPr lang="bg-BG" sz="2000" dirty="0"/>
          </a:p>
          <a:p>
            <a:pPr marL="45720" indent="0" algn="just">
              <a:buNone/>
            </a:pPr>
            <a:endParaRPr lang="bg-BG" sz="2000" b="1" dirty="0">
              <a:solidFill>
                <a:schemeClr val="tx1"/>
              </a:solidFill>
              <a:latin typeface="Garamond" pitchFamily="18" charset="0"/>
            </a:endParaRP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21309" y="330371"/>
            <a:ext cx="2368292" cy="304938"/>
          </a:xfrm>
        </p:spPr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8684" y="329308"/>
            <a:ext cx="3388498" cy="30920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93728" y="131730"/>
            <a:ext cx="795746" cy="503578"/>
          </a:xfrm>
        </p:spPr>
        <p:txBody>
          <a:bodyPr/>
          <a:lstStyle/>
          <a:p>
            <a:fld id="{C4D49615-FEF9-4770-8A81-2D7251AE40B7}" type="slidenum">
              <a:rPr lang="bg-BG" smtClean="0"/>
              <a:t>3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9" y="833135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114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bg-BG" b="1" dirty="0"/>
              <a:t>						</a:t>
            </a:r>
            <a:r>
              <a:rPr lang="bg-BG" sz="2300" b="1" dirty="0"/>
              <a:t>Културни и творчески индустрии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pPr marL="0" indent="0">
              <a:buNone/>
            </a:pPr>
            <a:r>
              <a:rPr lang="bg-BG" sz="2300" dirty="0"/>
              <a:t>Културните и творческите индустрии включват разнообразие от бизнес дисциплини, които оказват културно и икономическо влияние, по-специално върху:</a:t>
            </a:r>
          </a:p>
          <a:p>
            <a:pPr marL="0" indent="0">
              <a:lnSpc>
                <a:spcPct val="120000"/>
              </a:lnSpc>
              <a:buNone/>
            </a:pPr>
            <a:endParaRPr lang="bg-BG" sz="2300" dirty="0"/>
          </a:p>
          <a:p>
            <a:pPr>
              <a:lnSpc>
                <a:spcPct val="120000"/>
              </a:lnSpc>
            </a:pPr>
            <a:r>
              <a:rPr lang="bg-BG" sz="2300" dirty="0"/>
              <a:t>изкуствата и архитектурата,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мрежовия и графичния дизайн,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издателската дейност,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игрите и мултимедиите,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музикалната и развлекателната индустрия,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художествените занаяти и модния дизайн,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филмовата индустрия,</a:t>
            </a:r>
          </a:p>
          <a:p>
            <a:pPr>
              <a:lnSpc>
                <a:spcPct val="120000"/>
              </a:lnSpc>
            </a:pPr>
            <a:r>
              <a:rPr lang="bg-BG" sz="2300" dirty="0"/>
              <a:t>рекламата и връзките с обществеността.</a:t>
            </a:r>
          </a:p>
          <a:p>
            <a:endParaRPr lang="bg-BG" sz="2000" dirty="0"/>
          </a:p>
          <a:p>
            <a:pPr marL="45720" indent="0" algn="just">
              <a:buNone/>
            </a:pPr>
            <a:endParaRPr lang="bg-BG" sz="2000" b="1" dirty="0">
              <a:solidFill>
                <a:schemeClr val="tx1"/>
              </a:solidFill>
              <a:latin typeface="Garamond" pitchFamily="18" charset="0"/>
            </a:endParaRP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4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69" y="768043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bg-BG" sz="2000" b="1" dirty="0"/>
              <a:t>                            Европейски институции отговорни за  </a:t>
            </a:r>
          </a:p>
          <a:p>
            <a:pPr marL="45720" indent="0">
              <a:buNone/>
            </a:pPr>
            <a:r>
              <a:rPr lang="bg-BG" sz="2000" b="1" dirty="0"/>
              <a:t>                                 развитието и управлението на културата</a:t>
            </a:r>
            <a:endParaRPr lang="bg-BG" sz="2000" dirty="0"/>
          </a:p>
          <a:p>
            <a:pPr marL="0" indent="0">
              <a:buNone/>
            </a:pPr>
            <a:r>
              <a:rPr lang="bg-BG" sz="2000" b="1" dirty="0">
                <a:solidFill>
                  <a:schemeClr val="tx1"/>
                </a:solidFill>
                <a:latin typeface="Garamond" pitchFamily="18" charset="0"/>
              </a:rPr>
              <a:t>Европейска комисия</a:t>
            </a:r>
          </a:p>
          <a:p>
            <a:pPr marL="45720" indent="0">
              <a:buNone/>
            </a:pPr>
            <a:r>
              <a:rPr lang="bg-BG" sz="2000" b="1" dirty="0">
                <a:solidFill>
                  <a:schemeClr val="tx1"/>
                </a:solidFill>
                <a:latin typeface="Garamond" pitchFamily="18" charset="0"/>
              </a:rPr>
              <a:t>- Комисар по образование, култура, многоезичие и политика за младежта</a:t>
            </a:r>
          </a:p>
          <a:p>
            <a:pPr algn="just"/>
            <a:r>
              <a:rPr lang="bg-BG" sz="2000" b="1" dirty="0">
                <a:solidFill>
                  <a:schemeClr val="tx1"/>
                </a:solidFill>
                <a:latin typeface="Garamond" pitchFamily="18" charset="0"/>
              </a:rPr>
              <a:t>Политики – Култура, образование и младеж</a:t>
            </a:r>
          </a:p>
          <a:p>
            <a:pPr marL="45720" indent="0" fontAlgn="base">
              <a:buNone/>
            </a:pPr>
            <a:r>
              <a:rPr lang="bg-BG" sz="2000" b="1" dirty="0">
                <a:solidFill>
                  <a:schemeClr val="tx1"/>
                </a:solidFill>
                <a:latin typeface="Garamond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Аудиовизия и медии</a:t>
            </a:r>
          </a:p>
          <a:p>
            <a:pPr marL="45720" indent="0" fontAlgn="base">
              <a:buNone/>
            </a:pP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Аудиовизуална и медийна политика   </a:t>
            </a:r>
          </a:p>
          <a:p>
            <a:pPr marL="45720" indent="0" fontAlgn="base">
              <a:buNone/>
            </a:pP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Медийна грамотност </a:t>
            </a:r>
          </a:p>
          <a:p>
            <a:pPr marL="45720" indent="0" fontAlgn="base">
              <a:buNone/>
            </a:pP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Медийна координация </a:t>
            </a:r>
          </a:p>
          <a:p>
            <a:pPr marL="45720" indent="0" fontAlgn="base">
              <a:buNone/>
            </a:pP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Програма МЕДИЯ</a:t>
            </a:r>
          </a:p>
          <a:p>
            <a:pPr marL="45720" indent="0" fontAlgn="base">
              <a:buNone/>
            </a:pP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- Младеж</a:t>
            </a:r>
          </a:p>
          <a:p>
            <a:pPr marL="45720" indent="0" fontAlgn="base">
              <a:buNone/>
            </a:pPr>
            <a:r>
              <a:rPr lang="ru-RU" sz="2000" dirty="0">
                <a:solidFill>
                  <a:schemeClr val="tx1"/>
                </a:solidFill>
                <a:latin typeface="Garamond" pitchFamily="18" charset="0"/>
              </a:rPr>
              <a:t>- Образование и обучение</a:t>
            </a:r>
          </a:p>
          <a:p>
            <a:pPr marL="45720" indent="0" algn="just">
              <a:buNone/>
            </a:pPr>
            <a:endParaRPr lang="bg-BG" sz="2000" b="1" dirty="0">
              <a:solidFill>
                <a:schemeClr val="tx1"/>
              </a:solidFill>
              <a:latin typeface="Garamond" pitchFamily="18" charset="0"/>
            </a:endParaRP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5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91" y="710099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608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Политика за развитие на културата </a:t>
            </a:r>
            <a:r>
              <a:rPr lang="en-US" sz="2000" b="1" dirty="0"/>
              <a:t> - </a:t>
            </a:r>
            <a:r>
              <a:rPr lang="bg-BG" sz="2000" b="1" dirty="0"/>
              <a:t>секторни политики</a:t>
            </a:r>
            <a:endParaRPr lang="ru-RU" sz="2000" b="1" dirty="0"/>
          </a:p>
          <a:p>
            <a:r>
              <a:rPr lang="ru-RU" sz="2000" b="1" dirty="0">
                <a:hlinkClick r:id="rId2"/>
              </a:rPr>
              <a:t>Европейската програма за култура</a:t>
            </a:r>
            <a:endParaRPr lang="ru-RU" sz="2000" b="1" dirty="0"/>
          </a:p>
          <a:p>
            <a:r>
              <a:rPr lang="ru-RU" sz="2000" b="1" dirty="0">
                <a:hlinkClick r:id="rId3"/>
              </a:rPr>
              <a:t>Междукултурния диалог</a:t>
            </a:r>
            <a:endParaRPr lang="ru-RU" sz="2000" b="1" dirty="0"/>
          </a:p>
          <a:p>
            <a:r>
              <a:rPr lang="ru-RU" sz="2000" b="1" dirty="0">
                <a:hlinkClick r:id="rId4"/>
              </a:rPr>
              <a:t>Културните и творческите индустрии</a:t>
            </a:r>
            <a:endParaRPr lang="ru-RU" sz="2000" b="1" dirty="0"/>
          </a:p>
          <a:p>
            <a:r>
              <a:rPr lang="ru-RU" sz="2000" b="1" dirty="0">
                <a:hlinkClick r:id="rId5"/>
              </a:rPr>
              <a:t>Умения и мобилност</a:t>
            </a:r>
            <a:endParaRPr lang="ru-RU" sz="2000" b="1" dirty="0"/>
          </a:p>
          <a:p>
            <a:r>
              <a:rPr lang="ru-RU" sz="2000" b="1" dirty="0">
                <a:hlinkClick r:id="rId6"/>
              </a:rPr>
              <a:t>Културно наследство</a:t>
            </a:r>
            <a:endParaRPr lang="ru-RU" sz="2000" b="1" dirty="0"/>
          </a:p>
          <a:p>
            <a:r>
              <a:rPr lang="ru-RU" sz="2000" b="1" dirty="0">
                <a:hlinkClick r:id="rId7"/>
              </a:rPr>
              <a:t>Култура и регионално развитие</a:t>
            </a:r>
            <a:endParaRPr lang="ru-RU" sz="2000" b="1" dirty="0"/>
          </a:p>
          <a:p>
            <a:r>
              <a:rPr lang="ru-RU" sz="2000" b="1" dirty="0">
                <a:hlinkClick r:id="rId8"/>
              </a:rPr>
              <a:t>Култура и външни отношения</a:t>
            </a:r>
            <a:endParaRPr lang="ru-RU" sz="2000" b="1" dirty="0"/>
          </a:p>
          <a:p>
            <a:r>
              <a:rPr lang="ru-RU" sz="2000" b="1" dirty="0">
                <a:hlinkClick r:id="rId9"/>
              </a:rPr>
              <a:t>Културната статистика</a:t>
            </a:r>
            <a:endParaRPr lang="ru-RU" sz="2000" b="1" dirty="0"/>
          </a:p>
          <a:p>
            <a:pPr marL="45720" indent="0" algn="just">
              <a:buNone/>
            </a:pPr>
            <a:endParaRPr lang="bg-BG" sz="2000" b="1" dirty="0">
              <a:solidFill>
                <a:schemeClr val="tx1"/>
              </a:solidFill>
              <a:latin typeface="Garamond" pitchFamily="18" charset="0"/>
            </a:endParaRP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6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500" y="2731491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4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bg-BG" b="1" dirty="0"/>
              <a:t>Програмен период 2007-2013 г.</a:t>
            </a:r>
          </a:p>
          <a:p>
            <a:pPr marL="0" indent="0">
              <a:buNone/>
            </a:pPr>
            <a:endParaRPr lang="bg-BG" b="1" dirty="0"/>
          </a:p>
          <a:p>
            <a:pPr marL="0" indent="0">
              <a:buNone/>
            </a:pPr>
            <a:r>
              <a:rPr lang="bg-BG" dirty="0"/>
              <a:t>Между 2007 и 2013 г. ЕС </a:t>
            </a:r>
            <a:r>
              <a:rPr lang="bg-BG" u="sng" dirty="0">
                <a:hlinkClick r:id="rId2"/>
              </a:rPr>
              <a:t>инвестира</a:t>
            </a:r>
            <a:r>
              <a:rPr lang="bg-BG" dirty="0"/>
              <a:t> повече от 6 милиарда евро в културни и творчески индустрии (КТИ), разпределени, както следва:</a:t>
            </a:r>
          </a:p>
          <a:p>
            <a:r>
              <a:rPr lang="bg-BG" dirty="0"/>
              <a:t>3 милиарда евро за опазване и съхранение на нашето културно наследство</a:t>
            </a:r>
          </a:p>
          <a:p>
            <a:r>
              <a:rPr lang="bg-BG" dirty="0"/>
              <a:t>2,2 милиарда евро за развитие на културна инфраструктура</a:t>
            </a:r>
          </a:p>
          <a:p>
            <a:r>
              <a:rPr lang="bg-BG" dirty="0"/>
              <a:t>775 милиона евро за подкрепа на услуги в областта на културата</a:t>
            </a:r>
          </a:p>
          <a:p>
            <a:pPr marL="45720" indent="0" algn="just">
              <a:buNone/>
            </a:pPr>
            <a:endParaRPr lang="bg-BG" sz="2000" b="1" dirty="0">
              <a:solidFill>
                <a:schemeClr val="tx1"/>
              </a:solidFill>
              <a:latin typeface="Garamond" pitchFamily="18" charset="0"/>
            </a:endParaRP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7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15" y="676763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34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bg-BG" b="1" dirty="0"/>
              <a:t>	Програмен период 2014-2020 г.</a:t>
            </a:r>
          </a:p>
          <a:p>
            <a:pPr marL="0" indent="0">
              <a:buNone/>
            </a:pPr>
            <a:endParaRPr lang="bg-BG" b="1" dirty="0"/>
          </a:p>
          <a:p>
            <a:r>
              <a:rPr lang="bg-BG" dirty="0"/>
              <a:t>За програмния период 2014-2020 г., който се фокусира основно върху засилването на конкурентоспособността и растежа и заетостта, на националните и местните органи се препоръчва:</a:t>
            </a:r>
          </a:p>
          <a:p>
            <a:r>
              <a:rPr lang="bg-BG" dirty="0"/>
              <a:t>насочване на подкрепата от ЕФРР към нови културни сектори, които са тясно свързани с иновации и творчество</a:t>
            </a:r>
          </a:p>
          <a:p>
            <a:r>
              <a:rPr lang="bg-BG" dirty="0"/>
              <a:t>пълноценно използване на инвестициите в културно наследство за развитието и подкрепата на клъстери на творческата индустрия, например като се съсредоточат усилията върху подобряване на „потребителското изживяване“ посредством цифровите технологии</a:t>
            </a:r>
          </a:p>
          <a:p>
            <a:r>
              <a:rPr lang="bg-BG" dirty="0"/>
              <a:t>подобряване </a:t>
            </a:r>
            <a:r>
              <a:rPr lang="bg-BG" dirty="0" err="1"/>
              <a:t>синергията</a:t>
            </a:r>
            <a:r>
              <a:rPr lang="bg-BG" dirty="0"/>
              <a:t> с други фондове като </a:t>
            </a:r>
            <a:r>
              <a:rPr lang="bg-BG" dirty="0">
                <a:hlinkClick r:id="rId2"/>
              </a:rPr>
              <a:t>Рамковата програма „Творческа Европа“</a:t>
            </a:r>
            <a:r>
              <a:rPr lang="bg-BG" dirty="0"/>
              <a:t>, Програмата за конкурентоспособност на предприятия и МСП (</a:t>
            </a:r>
            <a:r>
              <a:rPr lang="en-US" dirty="0">
                <a:hlinkClick r:id="rId3"/>
              </a:rPr>
              <a:t>COSME</a:t>
            </a:r>
            <a:r>
              <a:rPr lang="en-US" dirty="0"/>
              <a:t>), </a:t>
            </a:r>
            <a:r>
              <a:rPr lang="bg-BG" dirty="0">
                <a:hlinkClick r:id="rId4"/>
              </a:rPr>
              <a:t>Хоризонт 2020</a:t>
            </a:r>
            <a:r>
              <a:rPr lang="bg-BG" dirty="0"/>
              <a:t>, —</a:t>
            </a:r>
            <a:r>
              <a:rPr lang="bg-BG" dirty="0">
                <a:hlinkClick r:id="rId5"/>
              </a:rPr>
              <a:t>Рамковата програма за научни изследвания и иновации</a:t>
            </a:r>
            <a:r>
              <a:rPr lang="bg-BG" dirty="0"/>
              <a:t>, </a:t>
            </a:r>
            <a:r>
              <a:rPr lang="bg-BG" dirty="0">
                <a:hlinkClick r:id="rId6"/>
              </a:rPr>
              <a:t>Европейския Алианс на творческите индустрии</a:t>
            </a:r>
            <a:r>
              <a:rPr lang="bg-BG" dirty="0"/>
              <a:t>, национални и/или регионални програми за култура и творчески индустрии и други възможни източници на финансиране</a:t>
            </a: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8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792" y="607931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20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5328592"/>
          </a:xfrm>
        </p:spPr>
        <p:txBody>
          <a:bodyPr>
            <a:normAutofit/>
          </a:bodyPr>
          <a:lstStyle/>
          <a:p>
            <a:endParaRPr lang="en-US" sz="2000" dirty="0"/>
          </a:p>
          <a:p>
            <a:endParaRPr lang="bg-BG" sz="2000" dirty="0"/>
          </a:p>
          <a:p>
            <a:pPr marL="0" indent="0">
              <a:buNone/>
            </a:pPr>
            <a:r>
              <a:rPr lang="ru-RU" sz="2000" b="1" dirty="0"/>
              <a:t>Програми на ЕС</a:t>
            </a:r>
          </a:p>
          <a:p>
            <a:r>
              <a:rPr lang="ru-RU" sz="2000" b="1" dirty="0">
                <a:hlinkClick r:id="rId2"/>
              </a:rPr>
              <a:t>Програма "Култура" </a:t>
            </a:r>
            <a:endParaRPr lang="ru-RU" sz="2000" b="1" dirty="0"/>
          </a:p>
          <a:p>
            <a:r>
              <a:rPr lang="ru-RU" sz="2000" b="1" dirty="0">
                <a:hlinkClick r:id="rId3"/>
              </a:rPr>
              <a:t>Европейски столици на културата</a:t>
            </a:r>
            <a:endParaRPr lang="ru-RU" sz="2000" b="1" dirty="0"/>
          </a:p>
          <a:p>
            <a:r>
              <a:rPr lang="ru-RU" sz="2000" b="1" dirty="0">
                <a:hlinkClick r:id="rId4"/>
              </a:rPr>
              <a:t>Европейските дни на наследството</a:t>
            </a:r>
            <a:endParaRPr lang="ru-RU" sz="2000" b="1" dirty="0"/>
          </a:p>
          <a:p>
            <a:r>
              <a:rPr lang="ru-RU" sz="2000" b="1" dirty="0">
                <a:hlinkClick r:id="rId5"/>
              </a:rPr>
              <a:t>Знак за европейско наследство</a:t>
            </a:r>
            <a:endParaRPr lang="ru-RU" sz="2000" b="1" dirty="0"/>
          </a:p>
          <a:p>
            <a:r>
              <a:rPr lang="ru-RU" sz="2000" b="1" dirty="0">
                <a:hlinkClick r:id="rId6"/>
              </a:rPr>
              <a:t>Европейска година на междукултурния диалог</a:t>
            </a:r>
            <a:endParaRPr lang="ru-RU" sz="2000" b="1" dirty="0"/>
          </a:p>
          <a:p>
            <a:r>
              <a:rPr lang="ru-RU" sz="2000" b="1" dirty="0">
                <a:hlinkClick r:id="rId7"/>
              </a:rPr>
              <a:t>Мобилност</a:t>
            </a:r>
            <a:endParaRPr lang="ru-RU" sz="2000" b="1" dirty="0"/>
          </a:p>
          <a:p>
            <a:pPr marL="45720" indent="0" algn="just">
              <a:buNone/>
            </a:pPr>
            <a:endParaRPr lang="bg-BG" sz="2000" b="1" dirty="0">
              <a:solidFill>
                <a:schemeClr val="tx1"/>
              </a:solidFill>
              <a:latin typeface="Garamond" pitchFamily="18" charset="0"/>
            </a:endParaRPr>
          </a:p>
          <a:p>
            <a:pPr algn="just"/>
            <a:endParaRPr lang="bg-BG" sz="20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  <a:p>
            <a:pPr>
              <a:buFontTx/>
              <a:buChar char="-"/>
            </a:pPr>
            <a:endParaRPr lang="bg-BG" sz="1800" dirty="0">
              <a:latin typeface="Garamond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B161-4DB4-404C-B2FB-2643D1180C52}" type="datetime1">
              <a:rPr lang="bg-BG" smtClean="0"/>
              <a:t>6.10.19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49615-FEF9-4770-8A81-2D7251AE40B7}" type="slidenum">
              <a:rPr lang="bg-BG" smtClean="0"/>
              <a:t>9</a:t>
            </a:fld>
            <a:endParaRPr lang="bg-BG"/>
          </a:p>
        </p:txBody>
      </p:sp>
      <p:pic>
        <p:nvPicPr>
          <p:cNvPr id="1026" name="Picture 2" descr="Лого на Европейската комис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047" y="1412776"/>
            <a:ext cx="1872208" cy="129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04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04B663"/>
      </a:accent4>
      <a:accent5>
        <a:srgbClr val="DF8822"/>
      </a:accent5>
      <a:accent6>
        <a:srgbClr val="BC410A"/>
      </a:accent6>
      <a:hlink>
        <a:srgbClr val="5977C4"/>
      </a:hlink>
      <a:folHlink>
        <a:srgbClr val="0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{AE206F92-069E-A144-AF6E-31E69840B56B}tf10001119</Template>
  <TotalTime>4</TotalTime>
  <Words>535</Words>
  <Application>Microsoft Macintosh PowerPoint</Application>
  <PresentationFormat>On-screen Show (4:3)</PresentationFormat>
  <Paragraphs>220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Garamond</vt:lpstr>
      <vt:lpstr>Gallery</vt:lpstr>
      <vt:lpstr> УПРАВЛЕНИЕ НА КУЛТУРНИТЕ ПРОЦЕСИ В РАМКИТЕ НА ЕС</vt:lpstr>
      <vt:lpstr>Управление на културните процеси в някои от страните на ес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УПРАВЛЕНИЕ НА КУЛТУРНИТЕ ПРОЦЕСИ В РАМКИТЕ НА ЕС</dc:title>
  <dc:creator>Ventzi Velev</dc:creator>
  <cp:lastModifiedBy>Ventzi Velev</cp:lastModifiedBy>
  <cp:revision>1</cp:revision>
  <dcterms:created xsi:type="dcterms:W3CDTF">2019-10-06T13:36:10Z</dcterms:created>
  <dcterms:modified xsi:type="dcterms:W3CDTF">2019-10-06T13:43:26Z</dcterms:modified>
</cp:coreProperties>
</file>